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01" r:id="rId4"/>
    <p:sldId id="258" r:id="rId5"/>
    <p:sldId id="513" r:id="rId6"/>
    <p:sldId id="512" r:id="rId7"/>
    <p:sldId id="511" r:id="rId8"/>
    <p:sldId id="541" r:id="rId9"/>
    <p:sldId id="543" r:id="rId10"/>
    <p:sldId id="549" r:id="rId11"/>
    <p:sldId id="548" r:id="rId12"/>
    <p:sldId id="547" r:id="rId13"/>
    <p:sldId id="546" r:id="rId14"/>
    <p:sldId id="545" r:id="rId15"/>
    <p:sldId id="544" r:id="rId16"/>
    <p:sldId id="540" r:id="rId17"/>
    <p:sldId id="539" r:id="rId18"/>
    <p:sldId id="538" r:id="rId19"/>
    <p:sldId id="537" r:id="rId20"/>
    <p:sldId id="536" r:id="rId21"/>
    <p:sldId id="560" r:id="rId22"/>
    <p:sldId id="559" r:id="rId23"/>
    <p:sldId id="558" r:id="rId24"/>
    <p:sldId id="557" r:id="rId25"/>
    <p:sldId id="556" r:id="rId26"/>
    <p:sldId id="555" r:id="rId27"/>
    <p:sldId id="554" r:id="rId28"/>
    <p:sldId id="553" r:id="rId29"/>
    <p:sldId id="552" r:id="rId30"/>
    <p:sldId id="551" r:id="rId31"/>
    <p:sldId id="550" r:id="rId32"/>
    <p:sldId id="569" r:id="rId33"/>
    <p:sldId id="568" r:id="rId34"/>
    <p:sldId id="567" r:id="rId35"/>
    <p:sldId id="566" r:id="rId36"/>
    <p:sldId id="565" r:id="rId37"/>
    <p:sldId id="564" r:id="rId38"/>
    <p:sldId id="563" r:id="rId39"/>
    <p:sldId id="562" r:id="rId40"/>
    <p:sldId id="561" r:id="rId41"/>
    <p:sldId id="584" r:id="rId42"/>
    <p:sldId id="583" r:id="rId43"/>
    <p:sldId id="582" r:id="rId44"/>
    <p:sldId id="581" r:id="rId45"/>
    <p:sldId id="580" r:id="rId46"/>
    <p:sldId id="579" r:id="rId47"/>
    <p:sldId id="578" r:id="rId48"/>
    <p:sldId id="577" r:id="rId49"/>
    <p:sldId id="576" r:id="rId50"/>
    <p:sldId id="575" r:id="rId51"/>
    <p:sldId id="574" r:id="rId52"/>
    <p:sldId id="573" r:id="rId53"/>
    <p:sldId id="572" r:id="rId54"/>
    <p:sldId id="571" r:id="rId55"/>
    <p:sldId id="570" r:id="rId56"/>
    <p:sldId id="599" r:id="rId57"/>
    <p:sldId id="598" r:id="rId58"/>
    <p:sldId id="597" r:id="rId59"/>
    <p:sldId id="289" r:id="rId60"/>
    <p:sldId id="296" r:id="rId61"/>
    <p:sldId id="297" r:id="rId6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60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5AAC5B-86F8-5ADD-B3AC-CC42196C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2105561"/>
            <a:ext cx="11630025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600B928-7F8C-3E4A-AD87-C9DDDF0DE284}"/>
              </a:ext>
            </a:extLst>
          </p:cNvPr>
          <p:cNvSpPr txBox="1"/>
          <p:nvPr/>
        </p:nvSpPr>
        <p:spPr>
          <a:xfrm>
            <a:off x="3328987" y="4086761"/>
            <a:ext cx="8305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clase : ClaseBase, con un parámetro de tipo genérico: parametro que se extiende de la clase EntidadBase.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clase: ClaseBase es parametrizada y podrá ser utilizada con un tipo específico que herede de la clase: EntidadBase.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52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72D510-0E02-D68B-75A0-2A554F2F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2560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CE3570-12F9-1F84-63CF-69F6F94F8A25}"/>
              </a:ext>
            </a:extLst>
          </p:cNvPr>
          <p:cNvSpPr txBox="1"/>
          <p:nvPr/>
        </p:nvSpPr>
        <p:spPr>
          <a:xfrm>
            <a:off x="1905000" y="2820650"/>
            <a:ext cx="9144000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ObtenerEntidades, que tiene cuatro parámetros: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storedProcedure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N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ombre del procedimiento almacenado a ejecutar.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codigoColumna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columna de código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nombreColumna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columna de nombre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entidadClase 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C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lase de tipo parametro.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C578E2-F5D9-AE8C-6EEF-7DD97CB0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416380"/>
            <a:ext cx="11887200" cy="2060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BE424C6-88CE-CE24-00D4-823C422D77DA}"/>
              </a:ext>
            </a:extLst>
          </p:cNvPr>
          <p:cNvCxnSpPr>
            <a:cxnSpLocks/>
          </p:cNvCxnSpPr>
          <p:nvPr/>
        </p:nvCxnSpPr>
        <p:spPr>
          <a:xfrm flipH="1">
            <a:off x="304800" y="4191000"/>
            <a:ext cx="228600" cy="1255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69DE570-CCB2-625B-656B-F524EED8F6A4}"/>
              </a:ext>
            </a:extLst>
          </p:cNvPr>
          <p:cNvSpPr txBox="1"/>
          <p:nvPr/>
        </p:nvSpPr>
        <p:spPr>
          <a:xfrm>
            <a:off x="152400" y="3679466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22C54E-9E3D-6B61-19FF-8EA1F8A8B311}"/>
              </a:ext>
            </a:extLst>
          </p:cNvPr>
          <p:cNvSpPr txBox="1"/>
          <p:nvPr/>
        </p:nvSpPr>
        <p:spPr>
          <a:xfrm>
            <a:off x="457200" y="5791200"/>
            <a:ext cx="300583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import for java.util.ArrayList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9E8A2CA-7EE7-C708-E1AB-0D567EA32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685" y="5975638"/>
            <a:ext cx="3983115" cy="806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B7DB9-6D0D-9161-7A56-7D23161F406D}"/>
              </a:ext>
            </a:extLst>
          </p:cNvPr>
          <p:cNvSpPr txBox="1"/>
          <p:nvPr/>
        </p:nvSpPr>
        <p:spPr>
          <a:xfrm>
            <a:off x="7620000" y="6443246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ArrayList, importado</a:t>
            </a:r>
          </a:p>
        </p:txBody>
      </p:sp>
    </p:spTree>
    <p:extLst>
      <p:ext uri="{BB962C8B-B14F-4D97-AF65-F5344CB8AC3E}">
        <p14:creationId xmlns:p14="http://schemas.microsoft.com/office/powerpoint/2010/main" val="230127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CD928E-B5F7-839F-0A07-C9BF6FEB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52600"/>
            <a:ext cx="1181100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7E647A-AA1B-406C-31B4-B9EFEB05FFE1}"/>
              </a:ext>
            </a:extLst>
          </p:cNvPr>
          <p:cNvSpPr txBox="1"/>
          <p:nvPr/>
        </p:nvSpPr>
        <p:spPr>
          <a:xfrm>
            <a:off x="1028700" y="4520625"/>
            <a:ext cx="632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nueva instancia de ArrayList: listaentidades, que almacenará las entidades obtenidas del resultado del procedimiento almacenado.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206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994BB-549D-3656-CD74-92FAC9B9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11887200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8DB90E-B553-1A3E-F89A-4E88B24338D4}"/>
              </a:ext>
            </a:extLst>
          </p:cNvPr>
          <p:cNvSpPr txBox="1"/>
          <p:nvPr/>
        </p:nvSpPr>
        <p:spPr>
          <a:xfrm>
            <a:off x="990600" y="4766845"/>
            <a:ext cx="601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spentidades de tipo clase: CallableStatement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89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2FC578-0E8F-9963-789C-515C2AC9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3172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D9905AEC-8F79-371D-568C-EF92F55CCBC3}"/>
              </a:ext>
            </a:extLst>
          </p:cNvPr>
          <p:cNvCxnSpPr>
            <a:cxnSpLocks/>
          </p:cNvCxnSpPr>
          <p:nvPr/>
        </p:nvCxnSpPr>
        <p:spPr>
          <a:xfrm flipH="1" flipV="1">
            <a:off x="381000" y="3405182"/>
            <a:ext cx="272988" cy="7344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BCADA00-C69F-45E5-6536-146B838E1815}"/>
              </a:ext>
            </a:extLst>
          </p:cNvPr>
          <p:cNvSpPr txBox="1"/>
          <p:nvPr/>
        </p:nvSpPr>
        <p:spPr>
          <a:xfrm>
            <a:off x="76200" y="4139625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3236C83-D636-F162-9C25-8106B7A90DA9}"/>
              </a:ext>
            </a:extLst>
          </p:cNvPr>
          <p:cNvSpPr txBox="1"/>
          <p:nvPr/>
        </p:nvSpPr>
        <p:spPr>
          <a:xfrm>
            <a:off x="1219200" y="3606225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import for java.sql.CallableStatement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78CED8A-4BAF-5771-8C89-43B1562A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298444"/>
            <a:ext cx="9753600" cy="2465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F2A2FC4-C695-9810-3F14-EB07DA18EF4B}"/>
              </a:ext>
            </a:extLst>
          </p:cNvPr>
          <p:cNvSpPr txBox="1"/>
          <p:nvPr/>
        </p:nvSpPr>
        <p:spPr>
          <a:xfrm>
            <a:off x="5410200" y="4800600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CallableStatement, importado</a:t>
            </a:r>
          </a:p>
        </p:txBody>
      </p:sp>
    </p:spTree>
    <p:extLst>
      <p:ext uri="{BB962C8B-B14F-4D97-AF65-F5344CB8AC3E}">
        <p14:creationId xmlns:p14="http://schemas.microsoft.com/office/powerpoint/2010/main" val="167102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F43DF1-AE71-3896-0743-5189A9D8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11887200" cy="3814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550DE9-BD8A-314A-7644-011C6A7413AA}"/>
              </a:ext>
            </a:extLst>
          </p:cNvPr>
          <p:cNvSpPr txBox="1"/>
          <p:nvPr/>
        </p:nvSpPr>
        <p:spPr>
          <a:xfrm>
            <a:off x="990600" y="5029200"/>
            <a:ext cx="533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rsentidades de tipo clase: ResultSet</a:t>
            </a:r>
          </a:p>
        </p:txBody>
      </p:sp>
    </p:spTree>
    <p:extLst>
      <p:ext uri="{BB962C8B-B14F-4D97-AF65-F5344CB8AC3E}">
        <p14:creationId xmlns:p14="http://schemas.microsoft.com/office/powerpoint/2010/main" val="56830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320AF4-283E-819D-43BD-6C102DFB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49100" cy="3492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864C756-9029-D926-D51A-27876AD43FF6}"/>
              </a:ext>
            </a:extLst>
          </p:cNvPr>
          <p:cNvCxnSpPr>
            <a:cxnSpLocks/>
          </p:cNvCxnSpPr>
          <p:nvPr/>
        </p:nvCxnSpPr>
        <p:spPr>
          <a:xfrm flipH="1" flipV="1">
            <a:off x="381000" y="3810000"/>
            <a:ext cx="272988" cy="786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D2FA48E6-8CEB-1F1E-6FA7-8FBE2DA76D02}"/>
              </a:ext>
            </a:extLst>
          </p:cNvPr>
          <p:cNvSpPr txBox="1"/>
          <p:nvPr/>
        </p:nvSpPr>
        <p:spPr>
          <a:xfrm>
            <a:off x="76200" y="4596825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FAE665-7A31-6D45-3F0B-002C60EA6FB6}"/>
              </a:ext>
            </a:extLst>
          </p:cNvPr>
          <p:cNvSpPr txBox="1"/>
          <p:nvPr/>
        </p:nvSpPr>
        <p:spPr>
          <a:xfrm>
            <a:off x="1219200" y="4038600"/>
            <a:ext cx="300583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import for java.sql.ResultSet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7B8385-CED4-32D4-54C3-0E349841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55" y="4724400"/>
            <a:ext cx="10615445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95AF736-C965-45AA-5403-D057D1586F25}"/>
              </a:ext>
            </a:extLst>
          </p:cNvPr>
          <p:cNvSpPr txBox="1"/>
          <p:nvPr/>
        </p:nvSpPr>
        <p:spPr>
          <a:xfrm>
            <a:off x="4267200" y="55626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ResultSet, importado</a:t>
            </a:r>
          </a:p>
        </p:txBody>
      </p:sp>
    </p:spTree>
    <p:extLst>
      <p:ext uri="{BB962C8B-B14F-4D97-AF65-F5344CB8AC3E}">
        <p14:creationId xmlns:p14="http://schemas.microsoft.com/office/powerpoint/2010/main" val="46452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BC8520-C217-04E0-0547-0963FED8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50292"/>
            <a:ext cx="11734800" cy="4140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533EFF-488B-D2A7-E7BD-8B37EC3EA350}"/>
              </a:ext>
            </a:extLst>
          </p:cNvPr>
          <p:cNvSpPr txBox="1"/>
          <p:nvPr/>
        </p:nvSpPr>
        <p:spPr>
          <a:xfrm>
            <a:off x="1066800" y="5358825"/>
            <a:ext cx="4648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 una variable cn, de tipo clase: Connection, para almacenar la conexión a la base de datos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440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4D440F-CAF4-101A-A3D8-367E86F31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734800" cy="3768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35EFF13-CFC8-F920-9967-43DCFCB29D6A}"/>
              </a:ext>
            </a:extLst>
          </p:cNvPr>
          <p:cNvCxnSpPr>
            <a:cxnSpLocks/>
          </p:cNvCxnSpPr>
          <p:nvPr/>
        </p:nvCxnSpPr>
        <p:spPr>
          <a:xfrm flipH="1" flipV="1">
            <a:off x="381000" y="4419600"/>
            <a:ext cx="2286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30B56863-5B03-0A26-062F-EEA73763A835}"/>
              </a:ext>
            </a:extLst>
          </p:cNvPr>
          <p:cNvSpPr txBox="1"/>
          <p:nvPr/>
        </p:nvSpPr>
        <p:spPr>
          <a:xfrm>
            <a:off x="76200" y="4950041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4CEAC5-39B7-18A5-1643-1824CE4E3FC8}"/>
              </a:ext>
            </a:extLst>
          </p:cNvPr>
          <p:cNvSpPr txBox="1"/>
          <p:nvPr/>
        </p:nvSpPr>
        <p:spPr>
          <a:xfrm>
            <a:off x="2667000" y="4292025"/>
            <a:ext cx="3276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import for java.sql.Connection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E922B2-2697-F1F8-BD01-814440A7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76800"/>
            <a:ext cx="5791200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66089F4-58FE-37E0-8E01-6677D3D98AC5}"/>
              </a:ext>
            </a:extLst>
          </p:cNvPr>
          <p:cNvSpPr txBox="1"/>
          <p:nvPr/>
        </p:nvSpPr>
        <p:spPr>
          <a:xfrm>
            <a:off x="3886200" y="55626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Connection, importado</a:t>
            </a:r>
          </a:p>
        </p:txBody>
      </p:sp>
    </p:spTree>
    <p:extLst>
      <p:ext uri="{BB962C8B-B14F-4D97-AF65-F5344CB8AC3E}">
        <p14:creationId xmlns:p14="http://schemas.microsoft.com/office/powerpoint/2010/main" val="104291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54BC65-0B17-D686-69DA-FC764096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117348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47D54F-3343-7A04-3203-A7806DC15B7B}"/>
              </a:ext>
            </a:extLst>
          </p:cNvPr>
          <p:cNvSpPr txBox="1"/>
          <p:nvPr/>
        </p:nvSpPr>
        <p:spPr>
          <a:xfrm>
            <a:off x="990600" y="5528846"/>
            <a:ext cx="4648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Conexion., que se utilizará para obtener la conexión a la base de datos.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1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6F2841-BC48-D662-F718-94113DAF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734800" cy="4084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59438CD-0A7B-73B3-5B34-AB7B003ED2D9}"/>
              </a:ext>
            </a:extLst>
          </p:cNvPr>
          <p:cNvCxnSpPr>
            <a:cxnSpLocks/>
          </p:cNvCxnSpPr>
          <p:nvPr/>
        </p:nvCxnSpPr>
        <p:spPr>
          <a:xfrm flipH="1" flipV="1">
            <a:off x="533400" y="4419600"/>
            <a:ext cx="22860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8DFD7B5-4065-97C5-817E-EC22DBFA183A}"/>
              </a:ext>
            </a:extLst>
          </p:cNvPr>
          <p:cNvSpPr txBox="1"/>
          <p:nvPr/>
        </p:nvSpPr>
        <p:spPr>
          <a:xfrm>
            <a:off x="152400" y="4950041"/>
            <a:ext cx="1066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248AE8-D5B9-D34C-69F7-AF09BEFBE027}"/>
              </a:ext>
            </a:extLst>
          </p:cNvPr>
          <p:cNvSpPr txBox="1"/>
          <p:nvPr/>
        </p:nvSpPr>
        <p:spPr>
          <a:xfrm>
            <a:off x="1219200" y="462965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E5914B-C783-8DF5-D77D-78A09C58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462" y="4192952"/>
            <a:ext cx="7327938" cy="2512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1959501-B816-C2C4-EF76-7827434FDB82}"/>
              </a:ext>
            </a:extLst>
          </p:cNvPr>
          <p:cNvSpPr txBox="1"/>
          <p:nvPr/>
        </p:nvSpPr>
        <p:spPr>
          <a:xfrm>
            <a:off x="9982200" y="5130225"/>
            <a:ext cx="1600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Conexion, importado</a:t>
            </a:r>
          </a:p>
        </p:txBody>
      </p:sp>
    </p:spTree>
    <p:extLst>
      <p:ext uri="{BB962C8B-B14F-4D97-AF65-F5344CB8AC3E}">
        <p14:creationId xmlns:p14="http://schemas.microsoft.com/office/powerpoint/2010/main" val="295393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74C044-432A-A56F-06E5-5D87277F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027F37-2B9D-B851-4963-3927202ED263}"/>
              </a:ext>
            </a:extLst>
          </p:cNvPr>
          <p:cNvSpPr txBox="1"/>
          <p:nvPr/>
        </p:nvSpPr>
        <p:spPr>
          <a:xfrm>
            <a:off x="4252404" y="5224046"/>
            <a:ext cx="214839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el try - catch</a:t>
            </a:r>
          </a:p>
        </p:txBody>
      </p:sp>
    </p:spTree>
    <p:extLst>
      <p:ext uri="{BB962C8B-B14F-4D97-AF65-F5344CB8AC3E}">
        <p14:creationId xmlns:p14="http://schemas.microsoft.com/office/powerpoint/2010/main" val="257817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6488A0-BBE3-89CE-0499-1D8CF015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3721"/>
            <a:ext cx="11963400" cy="3855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925DB0-FC55-0280-FEED-D37053CDD5B4}"/>
              </a:ext>
            </a:extLst>
          </p:cNvPr>
          <p:cNvSpPr txBox="1"/>
          <p:nvPr/>
        </p:nvSpPr>
        <p:spPr>
          <a:xfrm>
            <a:off x="3886200" y="3962400"/>
            <a:ext cx="3733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obtiene la conexión a la base de datos, por medio del método: ObtenerConexion y se almacena hacia la variable cn.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2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9C5BB5-5A9D-8751-5E9D-C3A303D6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02327"/>
            <a:ext cx="11811000" cy="40126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F18AE2-62CA-261A-54A4-D01B1F3564E5}"/>
              </a:ext>
            </a:extLst>
          </p:cNvPr>
          <p:cNvSpPr txBox="1"/>
          <p:nvPr/>
        </p:nvSpPr>
        <p:spPr>
          <a:xfrm>
            <a:off x="7391400" y="4343400"/>
            <a:ext cx="4343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prepara la llamada al procedimiento almacenado, especificado por medio del parametro: procedimientoalmacenado.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509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26F898-78E2-4B96-068E-89BD2C2C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43488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50DE48-27E2-B8AD-FD2D-96B31C13CE66}"/>
              </a:ext>
            </a:extLst>
          </p:cNvPr>
          <p:cNvSpPr txBox="1"/>
          <p:nvPr/>
        </p:nvSpPr>
        <p:spPr>
          <a:xfrm>
            <a:off x="5105400" y="5511225"/>
            <a:ext cx="3657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ejecuta : spentidades.executeQuery().</a:t>
            </a:r>
          </a:p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resultado se almacena en rsentidades.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53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DAF329-6DB2-2423-4FF2-485AF87E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05449"/>
            <a:ext cx="11811000" cy="5447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29293F-2EE3-94AE-F38E-1C84AF8F5D02}"/>
              </a:ext>
            </a:extLst>
          </p:cNvPr>
          <p:cNvSpPr txBox="1"/>
          <p:nvPr/>
        </p:nvSpPr>
        <p:spPr>
          <a:xfrm>
            <a:off x="3962400" y="4884003"/>
            <a:ext cx="3657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bucle while, se recorre cada fila del resultado: rsentidades, utilizando el método: next()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819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033DB4-83F6-FFA1-614C-0B671755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4234"/>
            <a:ext cx="11811000" cy="5645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9BDD6C-ED4C-E60C-2FC9-F1814338B2FE}"/>
              </a:ext>
            </a:extLst>
          </p:cNvPr>
          <p:cNvSpPr txBox="1"/>
          <p:nvPr/>
        </p:nvSpPr>
        <p:spPr>
          <a:xfrm>
            <a:off x="1752600" y="5029200"/>
            <a:ext cx="7315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 del bucle, se crea una nueva instancia de parametro, utilizando la clase entidadClase, el cual tiene un constructor que acepta dos parámetros de tipo String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20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8189EE-B3F7-1C6F-D9AD-9819BDE6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EB15DB-8115-6031-6CBC-89941EBFCA5B}"/>
              </a:ext>
            </a:extLst>
          </p:cNvPr>
          <p:cNvSpPr txBox="1"/>
          <p:nvPr/>
        </p:nvSpPr>
        <p:spPr>
          <a:xfrm>
            <a:off x="1600200" y="5130225"/>
            <a:ext cx="632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parámetros se obtienen del resultado de la consulta: rsentidades, utilizando los nombres de columna : codigocolumna y nombrecolumna. 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769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630B4C-0DFC-9B1F-4C2D-E07B7D96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A96941-7CFF-1616-9830-120CC6706E1B}"/>
              </a:ext>
            </a:extLst>
          </p:cNvPr>
          <p:cNvSpPr txBox="1"/>
          <p:nvPr/>
        </p:nvSpPr>
        <p:spPr>
          <a:xfrm>
            <a:off x="4191000" y="5181600"/>
            <a:ext cx="3429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agrega la entidad hacia el objeto: listaentidades de tipo clase: ArrayList.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6872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90EA20-F716-A42A-671F-0F8DD8FC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2342"/>
            <a:ext cx="11887200" cy="5484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5C3B5896-14B8-4BD8-A7CD-69DDB620C990}"/>
              </a:ext>
            </a:extLst>
          </p:cNvPr>
          <p:cNvCxnSpPr>
            <a:cxnSpLocks/>
          </p:cNvCxnSpPr>
          <p:nvPr/>
        </p:nvCxnSpPr>
        <p:spPr>
          <a:xfrm flipH="1">
            <a:off x="381000" y="5446558"/>
            <a:ext cx="152400" cy="344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7B0AB69-84C8-1BFF-94DA-EBA5AC1A433F}"/>
              </a:ext>
            </a:extLst>
          </p:cNvPr>
          <p:cNvSpPr txBox="1"/>
          <p:nvPr/>
        </p:nvSpPr>
        <p:spPr>
          <a:xfrm>
            <a:off x="228600" y="4655403"/>
            <a:ext cx="76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76BA14-20F2-8FE2-25EE-13B2BC24F5D1}"/>
              </a:ext>
            </a:extLst>
          </p:cNvPr>
          <p:cNvSpPr txBox="1"/>
          <p:nvPr/>
        </p:nvSpPr>
        <p:spPr>
          <a:xfrm>
            <a:off x="914400" y="6172200"/>
            <a:ext cx="16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994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701763"/>
            <a:ext cx="3827145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utiliza la clases y las entidades para ejecutar a un procedimiento almacenado.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Al utilizar clases y entidades, se puede estructurar y organizar el código de manera más eficiente, lo que facilita su mantenimiento y comprensión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5730C2-942D-CD6F-FFAA-407DD089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506200" cy="5712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DE8EB7-DF65-67F9-DF21-9C4F119A266D}"/>
              </a:ext>
            </a:extLst>
          </p:cNvPr>
          <p:cNvSpPr txBox="1"/>
          <p:nvPr/>
        </p:nvSpPr>
        <p:spPr>
          <a:xfrm>
            <a:off x="3581400" y="6324600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capturan las excepciones 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555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FAF71B-FE45-6A3D-8802-B4EAB71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4" y="990600"/>
            <a:ext cx="1174149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EAA8749-E38A-1F0F-6294-FAE1C72C287D}"/>
              </a:ext>
            </a:extLst>
          </p:cNvPr>
          <p:cNvSpPr txBox="1"/>
          <p:nvPr/>
        </p:nvSpPr>
        <p:spPr>
          <a:xfrm>
            <a:off x="4114800" y="4724400"/>
            <a:ext cx="4495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cierran los recursos: rsentidades, spentidades 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1118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74AD93-AE34-7EDB-4398-7E85B880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599"/>
            <a:ext cx="11658600" cy="5765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37C765-6D9B-C0A5-A8F4-4F3559BE8FC5}"/>
              </a:ext>
            </a:extLst>
          </p:cNvPr>
          <p:cNvSpPr txBox="1"/>
          <p:nvPr/>
        </p:nvSpPr>
        <p:spPr>
          <a:xfrm>
            <a:off x="3048000" y="5892225"/>
            <a:ext cx="5029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retorna: listaEntidades, que contiene las entidades obtenidas del resultado del procedimiento almacenado.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795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AAADC94-D3D0-12D7-8F06-E073761EE0A5}"/>
              </a:ext>
            </a:extLst>
          </p:cNvPr>
          <p:cNvSpPr/>
          <p:nvPr/>
        </p:nvSpPr>
        <p:spPr>
          <a:xfrm>
            <a:off x="2017255" y="1066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59C545-85F4-FBBA-14A4-E86A01C0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3466"/>
            <a:ext cx="8686800" cy="4908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014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FC5C8B-1F5F-BB79-B8AA-F077F66B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600"/>
            <a:ext cx="1188076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58DE712-D910-572F-71E8-0CBB1962BF30}"/>
              </a:ext>
            </a:extLst>
          </p:cNvPr>
          <p:cNvSpPr txBox="1"/>
          <p:nvPr/>
        </p:nvSpPr>
        <p:spPr>
          <a:xfrm>
            <a:off x="1828800" y="2252246"/>
            <a:ext cx="3657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E0E307-4DA9-79A8-D0E5-C4B8CA08903F}"/>
              </a:ext>
            </a:extLst>
          </p:cNvPr>
          <p:cNvSpPr txBox="1"/>
          <p:nvPr/>
        </p:nvSpPr>
        <p:spPr>
          <a:xfrm>
            <a:off x="5638800" y="3352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8597C0-9FA2-6B26-B677-EDD97DBD029F}"/>
              </a:ext>
            </a:extLst>
          </p:cNvPr>
          <p:cNvSpPr txBox="1"/>
          <p:nvPr/>
        </p:nvSpPr>
        <p:spPr>
          <a:xfrm>
            <a:off x="9067800" y="3835523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6605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158BE1-A1EA-A3E8-2FA5-17621B70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72E3DF-651D-6C6E-83C7-9DE8A651AD5D}"/>
              </a:ext>
            </a:extLst>
          </p:cNvPr>
          <p:cNvSpPr txBox="1"/>
          <p:nvPr/>
        </p:nvSpPr>
        <p:spPr>
          <a:xfrm>
            <a:off x="5791200" y="1795046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ClaseCurso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D70171-3B1D-1249-F097-BD52488EFFD2}"/>
              </a:ext>
            </a:extLst>
          </p:cNvPr>
          <p:cNvSpPr txBox="1"/>
          <p:nvPr/>
        </p:nvSpPr>
        <p:spPr>
          <a:xfrm>
            <a:off x="60198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227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7B9E38-5D60-AD08-3B2B-39B9B4C6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1187038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730CCE-FEAE-E536-D093-560E197CF50C}"/>
              </a:ext>
            </a:extLst>
          </p:cNvPr>
          <p:cNvSpPr txBox="1"/>
          <p:nvPr/>
        </p:nvSpPr>
        <p:spPr>
          <a:xfrm>
            <a:off x="7162800" y="4063425"/>
            <a:ext cx="4114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ObtenerCursos, que retorna un ArrayList de objetos: EntidadCurso.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538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3EBF82-84E7-895B-2B4C-CFA01C3E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10210800" cy="3002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0E8C60-2653-B2D4-48EB-C7C51CA4D98A}"/>
              </a:ext>
            </a:extLst>
          </p:cNvPr>
          <p:cNvSpPr txBox="1"/>
          <p:nvPr/>
        </p:nvSpPr>
        <p:spPr>
          <a:xfrm>
            <a:off x="1828800" y="3014246"/>
            <a:ext cx="4572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Add import for java.util.ArrayList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90E09E1-7FBA-5104-D1F2-BA8C825BEF9B}"/>
              </a:ext>
            </a:extLst>
          </p:cNvPr>
          <p:cNvCxnSpPr>
            <a:cxnSpLocks/>
          </p:cNvCxnSpPr>
          <p:nvPr/>
        </p:nvCxnSpPr>
        <p:spPr>
          <a:xfrm flipH="1">
            <a:off x="1219200" y="3008158"/>
            <a:ext cx="152400" cy="344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8A34359-5C7E-66F8-DF09-6EE570E9BC65}"/>
              </a:ext>
            </a:extLst>
          </p:cNvPr>
          <p:cNvSpPr txBox="1"/>
          <p:nvPr/>
        </p:nvSpPr>
        <p:spPr>
          <a:xfrm>
            <a:off x="914400" y="2217003"/>
            <a:ext cx="76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9C24C48-C597-56B0-1EEB-C8CB6921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733800"/>
            <a:ext cx="8001000" cy="3039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1E8C4F-DEB2-ECC3-FEA2-ED1F19E04FC3}"/>
              </a:ext>
            </a:extLst>
          </p:cNvPr>
          <p:cNvSpPr txBox="1"/>
          <p:nvPr/>
        </p:nvSpPr>
        <p:spPr>
          <a:xfrm>
            <a:off x="1295400" y="44958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ArrayList, importado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981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213667-413A-F2A0-BFFE-296C6936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11760600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D3A0AA-8C34-0C90-23E3-CF3F9490D793}"/>
              </a:ext>
            </a:extLst>
          </p:cNvPr>
          <p:cNvSpPr txBox="1"/>
          <p:nvPr/>
        </p:nvSpPr>
        <p:spPr>
          <a:xfrm>
            <a:off x="4572000" y="4843046"/>
            <a:ext cx="5334000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genérica: ClaseBase con el tipo EntidadCurso.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ClaseBase, es una clase parametrizada que se utiliza para obtener entidades de la base de datos.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132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CC2059-DC76-A526-E1DB-91DBB4E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21140"/>
            <a:ext cx="11658600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006CFE-32C8-89C6-4CB9-3D133F251E7A}"/>
              </a:ext>
            </a:extLst>
          </p:cNvPr>
          <p:cNvSpPr txBox="1"/>
          <p:nvPr/>
        </p:nvSpPr>
        <p:spPr>
          <a:xfrm>
            <a:off x="1295400" y="5135940"/>
            <a:ext cx="107442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al método: ObtenerEntidades de la instancia: claseBase, pasando los siguientes parámetros: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"usp_listacurso": El nombre del procedimiento almacenado que se ejecutará para obtener los cursos.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"cod_curso": El nombre de la columna que contiene el código del curso,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"nom_curso": El nombre de la columna que contiene el nombre del curso,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EntidadCurso.class: La clase EntidadCurso, que se utilizará para crear instancias de cursos a partir de los datos obtenidos.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472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ES" sz="2400" b="1" spc="-180" dirty="0">
                <a:solidFill>
                  <a:srgbClr val="1F3861"/>
                </a:solidFill>
                <a:latin typeface="Segoe UI"/>
                <a:cs typeface="Segoe UI"/>
              </a:rPr>
              <a:t>2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1226497-7C50-5D36-DF66-780BA3F02595}"/>
              </a:ext>
            </a:extLst>
          </p:cNvPr>
          <p:cNvSpPr/>
          <p:nvPr/>
        </p:nvSpPr>
        <p:spPr>
          <a:xfrm>
            <a:off x="2590800" y="2056891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CLASEBASE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590800" y="1370964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QUÉ ES LA CLASE ARRAYLIST?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E9DD4B2-F464-5412-2AA7-FE0347C92611}"/>
              </a:ext>
            </a:extLst>
          </p:cNvPr>
          <p:cNvSpPr/>
          <p:nvPr/>
        </p:nvSpPr>
        <p:spPr>
          <a:xfrm>
            <a:off x="2590800" y="2742818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2D1A7F-1BEA-1310-4258-05FE485C4708}"/>
              </a:ext>
            </a:extLst>
          </p:cNvPr>
          <p:cNvSpPr/>
          <p:nvPr/>
        </p:nvSpPr>
        <p:spPr>
          <a:xfrm>
            <a:off x="2590800" y="3428745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C7F18C6-CFAE-5D95-7E16-3921AB25E1F6}"/>
              </a:ext>
            </a:extLst>
          </p:cNvPr>
          <p:cNvSpPr/>
          <p:nvPr/>
        </p:nvSpPr>
        <p:spPr>
          <a:xfrm>
            <a:off x="2590800" y="4114672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CF4688C-5017-9A77-0C40-F779C94643F4}"/>
              </a:ext>
            </a:extLst>
          </p:cNvPr>
          <p:cNvSpPr/>
          <p:nvPr/>
        </p:nvSpPr>
        <p:spPr>
          <a:xfrm>
            <a:off x="2590800" y="480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9AD345D-5F07-CC24-3BD5-41234A3CCDFD}"/>
              </a:ext>
            </a:extLst>
          </p:cNvPr>
          <p:cNvSpPr/>
          <p:nvPr/>
        </p:nvSpPr>
        <p:spPr>
          <a:xfrm>
            <a:off x="1808727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ABCF63-3519-E055-CD96-A765BDCD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872" y="1752600"/>
            <a:ext cx="8229600" cy="4987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54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B0BFB5-3573-1218-FC90-BB585EC1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49367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1B8312-A9D2-7300-7ED5-95825F3D3893}"/>
              </a:ext>
            </a:extLst>
          </p:cNvPr>
          <p:cNvSpPr txBox="1"/>
          <p:nvPr/>
        </p:nvSpPr>
        <p:spPr>
          <a:xfrm>
            <a:off x="1828800" y="2328446"/>
            <a:ext cx="3657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A4B4AA-9B8D-3B62-271E-EC8D19EAB671}"/>
              </a:ext>
            </a:extLst>
          </p:cNvPr>
          <p:cNvSpPr txBox="1"/>
          <p:nvPr/>
        </p:nvSpPr>
        <p:spPr>
          <a:xfrm>
            <a:off x="5562600" y="33952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6522CB-9920-D6F5-140B-076AE3022D80}"/>
              </a:ext>
            </a:extLst>
          </p:cNvPr>
          <p:cNvSpPr txBox="1"/>
          <p:nvPr/>
        </p:nvSpPr>
        <p:spPr>
          <a:xfrm>
            <a:off x="9067800" y="3835523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8349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2E7DF6-6650-3374-5E01-589F889E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90600"/>
            <a:ext cx="8229600" cy="5668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3A64DC-B366-B353-496E-CFF4772CEADD}"/>
              </a:ext>
            </a:extLst>
          </p:cNvPr>
          <p:cNvSpPr txBox="1"/>
          <p:nvPr/>
        </p:nvSpPr>
        <p:spPr>
          <a:xfrm>
            <a:off x="6096000" y="1752600"/>
            <a:ext cx="3048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ClaseDocente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E435D5-20FC-F1D0-1602-39EB54312685}"/>
              </a:ext>
            </a:extLst>
          </p:cNvPr>
          <p:cNvSpPr txBox="1"/>
          <p:nvPr/>
        </p:nvSpPr>
        <p:spPr>
          <a:xfrm>
            <a:off x="6096000" y="5901154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187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26311B-15B1-316D-9415-C5EC8E99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00"/>
            <a:ext cx="1184807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89E93C-3504-FC74-47D1-B10F5D7DE13C}"/>
              </a:ext>
            </a:extLst>
          </p:cNvPr>
          <p:cNvSpPr txBox="1"/>
          <p:nvPr/>
        </p:nvSpPr>
        <p:spPr>
          <a:xfrm>
            <a:off x="7315200" y="4520625"/>
            <a:ext cx="4419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ObtenerDocente, que retorna un ArrayList de objetos: EntidadDocente.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7263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4F1ADF-084E-997D-E604-D43A252F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64628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DB7023-AD0E-DE6A-188E-B063EAB9ACF8}"/>
              </a:ext>
            </a:extLst>
          </p:cNvPr>
          <p:cNvSpPr txBox="1"/>
          <p:nvPr/>
        </p:nvSpPr>
        <p:spPr>
          <a:xfrm>
            <a:off x="762000" y="4004846"/>
            <a:ext cx="4572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Add import for java.util.ArrayList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E38EFC5-F240-30B5-06FE-1020F46BA76D}"/>
              </a:ext>
            </a:extLst>
          </p:cNvPr>
          <p:cNvCxnSpPr>
            <a:cxnSpLocks/>
          </p:cNvCxnSpPr>
          <p:nvPr/>
        </p:nvCxnSpPr>
        <p:spPr>
          <a:xfrm flipH="1">
            <a:off x="533400" y="3084358"/>
            <a:ext cx="152400" cy="344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BC74FDE-89CF-2BB0-89EB-6BCCC5655C22}"/>
              </a:ext>
            </a:extLst>
          </p:cNvPr>
          <p:cNvSpPr txBox="1"/>
          <p:nvPr/>
        </p:nvSpPr>
        <p:spPr>
          <a:xfrm>
            <a:off x="304800" y="2293203"/>
            <a:ext cx="76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5F382-A3D4-C2DD-FE7C-691C0756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576690"/>
            <a:ext cx="6735428" cy="2205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CD3A98F-A5F0-B06C-4957-BAEE0BFE455A}"/>
              </a:ext>
            </a:extLst>
          </p:cNvPr>
          <p:cNvSpPr txBox="1"/>
          <p:nvPr/>
        </p:nvSpPr>
        <p:spPr>
          <a:xfrm>
            <a:off x="3352800" y="51816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ArrayList, importado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6028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67E031-19BC-26DF-D83D-69AAC222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27705"/>
            <a:ext cx="11963400" cy="3553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E158B33-B0F1-C716-3AA2-30BE138F0372}"/>
              </a:ext>
            </a:extLst>
          </p:cNvPr>
          <p:cNvSpPr txBox="1"/>
          <p:nvPr/>
        </p:nvSpPr>
        <p:spPr>
          <a:xfrm>
            <a:off x="5105400" y="4788694"/>
            <a:ext cx="5334000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genérica: ClaseBase con el tipo EntidadDocente.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ClaseBase, es una clase parametrizada que se utiliza para obtener entidades de la base de datos.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829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806FB9-0412-687C-BC5B-9B2BCAE9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3733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E33468-04D0-02C4-A8CC-0E04B604923A}"/>
              </a:ext>
            </a:extLst>
          </p:cNvPr>
          <p:cNvSpPr txBox="1"/>
          <p:nvPr/>
        </p:nvSpPr>
        <p:spPr>
          <a:xfrm>
            <a:off x="990600" y="4473476"/>
            <a:ext cx="109728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al método: ObtenerEntidades de la instancia: claseBase, pasando los siguientes parámetros: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"usp_listadocente": El nombre del procedimiento almacenado que se ejecutará para obtener a los docentes.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"cod_docente": El nombre de la columna que contiene el código del docente,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“datosdocente": El nombre de la columna que contiene el nombre del docente,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EntidadDocente.class: La clase EntidadDocente, que se utilizará para crear instancias de docentes, a partir de los datos obtenidos.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9290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42FCB89-7DCA-7E8E-FC1C-AA64583354ED}"/>
              </a:ext>
            </a:extLst>
          </p:cNvPr>
          <p:cNvSpPr/>
          <p:nvPr/>
        </p:nvSpPr>
        <p:spPr>
          <a:xfrm>
            <a:off x="23622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6C4BFA-6D6E-7A18-E033-0CDCE6BC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345" y="1752600"/>
            <a:ext cx="7467600" cy="4974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380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5E6F86-18FB-EB0B-1D2B-AA87E6F69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76200"/>
            <a:ext cx="7498929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542D23-8007-6F8E-96D8-FFA16B0D9631}"/>
              </a:ext>
            </a:extLst>
          </p:cNvPr>
          <p:cNvSpPr txBox="1"/>
          <p:nvPr/>
        </p:nvSpPr>
        <p:spPr>
          <a:xfrm>
            <a:off x="304800" y="685800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3080184-F28B-B851-92EF-05C2476D7DBC}"/>
              </a:ext>
            </a:extLst>
          </p:cNvPr>
          <p:cNvSpPr txBox="1"/>
          <p:nvPr/>
        </p:nvSpPr>
        <p:spPr>
          <a:xfrm>
            <a:off x="3581400" y="1524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A0B342-3DE9-F4DA-A9AD-EE1453CE5E8E}"/>
              </a:ext>
            </a:extLst>
          </p:cNvPr>
          <p:cNvSpPr txBox="1"/>
          <p:nvPr/>
        </p:nvSpPr>
        <p:spPr>
          <a:xfrm>
            <a:off x="6858000" y="14902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ED2889E-0D36-87AE-103A-B86C3CF9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300782"/>
            <a:ext cx="6505575" cy="4481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51A84FE-C537-BD8E-10AC-F33EAF831339}"/>
              </a:ext>
            </a:extLst>
          </p:cNvPr>
          <p:cNvSpPr txBox="1"/>
          <p:nvPr/>
        </p:nvSpPr>
        <p:spPr>
          <a:xfrm>
            <a:off x="8771508" y="2861846"/>
            <a:ext cx="28870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ClaseTurno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6874789-8FB1-67C7-8087-48275087DBFA}"/>
              </a:ext>
            </a:extLst>
          </p:cNvPr>
          <p:cNvSpPr txBox="1"/>
          <p:nvPr/>
        </p:nvSpPr>
        <p:spPr>
          <a:xfrm>
            <a:off x="8382000" y="6096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17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ECDAB2E-3D60-1396-B594-A89632CD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447800"/>
            <a:ext cx="11796572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344DDB-FE7F-9274-415C-BAD1A4A20B96}"/>
              </a:ext>
            </a:extLst>
          </p:cNvPr>
          <p:cNvSpPr txBox="1"/>
          <p:nvPr/>
        </p:nvSpPr>
        <p:spPr>
          <a:xfrm>
            <a:off x="7391400" y="4114800"/>
            <a:ext cx="4419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ObtenerTurno, que retorna un ArrayList de objetos: EntidadTurno.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42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CC16449-10AE-65DC-3FA7-EE135B28592B}"/>
              </a:ext>
            </a:extLst>
          </p:cNvPr>
          <p:cNvSpPr/>
          <p:nvPr/>
        </p:nvSpPr>
        <p:spPr>
          <a:xfrm>
            <a:off x="1981200" y="1371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¿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QUÉ ES LA CLASE ARRAYLIST?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8E6B98-6B40-1DBF-41A3-C8D8F51F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33600"/>
            <a:ext cx="11838339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201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D9D8D4-6A98-8538-232D-23FC5339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009650"/>
            <a:ext cx="9229725" cy="325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3AB24D-DAD3-3948-A03D-732BBC7B605F}"/>
              </a:ext>
            </a:extLst>
          </p:cNvPr>
          <p:cNvSpPr txBox="1"/>
          <p:nvPr/>
        </p:nvSpPr>
        <p:spPr>
          <a:xfrm>
            <a:off x="609600" y="3352800"/>
            <a:ext cx="4572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Add import for java.util.ArrayList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C6C0F10-47C4-A8B0-9ECE-154F84BE227F}"/>
              </a:ext>
            </a:extLst>
          </p:cNvPr>
          <p:cNvCxnSpPr>
            <a:cxnSpLocks/>
          </p:cNvCxnSpPr>
          <p:nvPr/>
        </p:nvCxnSpPr>
        <p:spPr>
          <a:xfrm flipH="1">
            <a:off x="457200" y="2467555"/>
            <a:ext cx="152400" cy="428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958386F-6EDA-7943-0C16-964BCBC4D568}"/>
              </a:ext>
            </a:extLst>
          </p:cNvPr>
          <p:cNvSpPr txBox="1"/>
          <p:nvPr/>
        </p:nvSpPr>
        <p:spPr>
          <a:xfrm>
            <a:off x="228600" y="1676400"/>
            <a:ext cx="76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2B6281-1E80-6A1D-CE66-740A1383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038600"/>
            <a:ext cx="7010400" cy="2733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E1D4939-158E-103E-1833-6450B74C0D19}"/>
              </a:ext>
            </a:extLst>
          </p:cNvPr>
          <p:cNvSpPr txBox="1"/>
          <p:nvPr/>
        </p:nvSpPr>
        <p:spPr>
          <a:xfrm>
            <a:off x="3200400" y="47244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ArrayList, importado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9833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A27B17-DB74-64CA-0E3C-F09E07E3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12094"/>
            <a:ext cx="11845380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EBB779D-B1D9-7306-4759-1B3CA69D43F8}"/>
              </a:ext>
            </a:extLst>
          </p:cNvPr>
          <p:cNvSpPr txBox="1"/>
          <p:nvPr/>
        </p:nvSpPr>
        <p:spPr>
          <a:xfrm>
            <a:off x="5105400" y="4712494"/>
            <a:ext cx="5334000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genérica: ClaseBase con el tipo EntidadTurno.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ClaseBase, es una clase parametrizada que se utiliza para obtener entidades de la base de datos.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4725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84BBC4-6E55-D60E-54A2-5CA491C0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11000" cy="3919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6219A8-1E69-47B6-0574-B9C372A20BA8}"/>
              </a:ext>
            </a:extLst>
          </p:cNvPr>
          <p:cNvSpPr txBox="1"/>
          <p:nvPr/>
        </p:nvSpPr>
        <p:spPr>
          <a:xfrm>
            <a:off x="1143000" y="4876800"/>
            <a:ext cx="108204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al método: ObtenerEntidades de la instancia: claseBase, pasando los siguientes parámetros: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"usp_listaturno": El nombre del procedimiento almacenado que se ejecutará para obtener los turnos.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"cod_turno": El nombre de la columna que contiene el código del turno,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“nom_turno": El nombre de la columna que contiene el nombre del turno,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EntidadTurno.class: La clase EntidadTurno, que se utilizará para crear instancias del turno, a partir de los datos obtenidos.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2144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BEFBF73-F4DF-FA6C-E7F3-94E3A4A1E208}"/>
              </a:ext>
            </a:extLst>
          </p:cNvPr>
          <p:cNvSpPr/>
          <p:nvPr/>
        </p:nvSpPr>
        <p:spPr>
          <a:xfrm>
            <a:off x="20574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BE7D7F-7351-05D1-8112-FDB4A1E8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45" y="1752600"/>
            <a:ext cx="76200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093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6D583-D95A-B909-B97B-E9F7D308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7239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870BE6-6462-46EC-D10C-E91E37E7E143}"/>
              </a:ext>
            </a:extLst>
          </p:cNvPr>
          <p:cNvSpPr txBox="1"/>
          <p:nvPr/>
        </p:nvSpPr>
        <p:spPr>
          <a:xfrm>
            <a:off x="304800" y="652046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B162F-DA9A-722B-BE20-6C3B04E2072D}"/>
              </a:ext>
            </a:extLst>
          </p:cNvPr>
          <p:cNvSpPr txBox="1"/>
          <p:nvPr/>
        </p:nvSpPr>
        <p:spPr>
          <a:xfrm>
            <a:off x="3429000" y="1524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E438BE-BE75-4FAA-D49D-C06C55212D61}"/>
              </a:ext>
            </a:extLst>
          </p:cNvPr>
          <p:cNvSpPr txBox="1"/>
          <p:nvPr/>
        </p:nvSpPr>
        <p:spPr>
          <a:xfrm>
            <a:off x="6629400" y="14478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ADA3E3-D81B-2546-4A5C-A396CD3C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2038350"/>
            <a:ext cx="6886575" cy="474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437FA74-4277-2C5B-3D7E-C1F9DD973BBE}"/>
              </a:ext>
            </a:extLst>
          </p:cNvPr>
          <p:cNvSpPr txBox="1"/>
          <p:nvPr/>
        </p:nvSpPr>
        <p:spPr>
          <a:xfrm>
            <a:off x="8833468" y="2633246"/>
            <a:ext cx="328233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ClaseFrecuencia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9EC824-EF6E-6273-41AC-931DFEE8DB3A}"/>
              </a:ext>
            </a:extLst>
          </p:cNvPr>
          <p:cNvSpPr txBox="1"/>
          <p:nvPr/>
        </p:nvSpPr>
        <p:spPr>
          <a:xfrm>
            <a:off x="8382000" y="6096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715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800251-E9D6-EEC6-D792-31C768D6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11837427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A67AB82-DA7D-E43C-8EFE-21698942211B}"/>
              </a:ext>
            </a:extLst>
          </p:cNvPr>
          <p:cNvSpPr txBox="1"/>
          <p:nvPr/>
        </p:nvSpPr>
        <p:spPr>
          <a:xfrm>
            <a:off x="6934200" y="4139625"/>
            <a:ext cx="4648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ObtenerFrecuencia, que retorna un ArrayList de objetos: EntidadFrecuencia.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78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61A4C-CF8B-34CD-9EAC-1DA4EFE4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90600"/>
            <a:ext cx="10791825" cy="3238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142579-40DC-8246-B1DA-21BCAE6215EA}"/>
              </a:ext>
            </a:extLst>
          </p:cNvPr>
          <p:cNvSpPr txBox="1"/>
          <p:nvPr/>
        </p:nvSpPr>
        <p:spPr>
          <a:xfrm>
            <a:off x="914400" y="3319046"/>
            <a:ext cx="4572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Add import for java.util.ArrayList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620E315-5185-556E-35B2-C77963ABAB73}"/>
              </a:ext>
            </a:extLst>
          </p:cNvPr>
          <p:cNvCxnSpPr>
            <a:cxnSpLocks/>
          </p:cNvCxnSpPr>
          <p:nvPr/>
        </p:nvCxnSpPr>
        <p:spPr>
          <a:xfrm flipH="1">
            <a:off x="381000" y="2391355"/>
            <a:ext cx="152400" cy="428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83D96B1-0591-BF39-E9C2-FE46974CD699}"/>
              </a:ext>
            </a:extLst>
          </p:cNvPr>
          <p:cNvSpPr txBox="1"/>
          <p:nvPr/>
        </p:nvSpPr>
        <p:spPr>
          <a:xfrm>
            <a:off x="152400" y="1600200"/>
            <a:ext cx="76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05A998-4292-A246-BAEC-2C7DCCF3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38600"/>
            <a:ext cx="10455562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636B933-96FF-825E-D743-55C89D865580}"/>
              </a:ext>
            </a:extLst>
          </p:cNvPr>
          <p:cNvSpPr txBox="1"/>
          <p:nvPr/>
        </p:nvSpPr>
        <p:spPr>
          <a:xfrm>
            <a:off x="6934200" y="49530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ArrayList, importado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3719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BB7E60-FC33-A55C-8E16-925A801D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11887200" cy="3590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253BB9-4645-4A2C-D32B-E93BCFC196F5}"/>
              </a:ext>
            </a:extLst>
          </p:cNvPr>
          <p:cNvSpPr txBox="1"/>
          <p:nvPr/>
        </p:nvSpPr>
        <p:spPr>
          <a:xfrm>
            <a:off x="5181600" y="4407694"/>
            <a:ext cx="5334000" cy="1231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genérica: ClaseBase con el tipo EntidadFrecuencia.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ClaseBase, es una clase parametrizada que se utiliza para obtener entidades de la base de datos.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6792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082488-B814-ABFF-EAE8-0602C95B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365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D5CAE3-B2FF-C44B-0469-0786599B0031}"/>
              </a:ext>
            </a:extLst>
          </p:cNvPr>
          <p:cNvSpPr txBox="1"/>
          <p:nvPr/>
        </p:nvSpPr>
        <p:spPr>
          <a:xfrm>
            <a:off x="1219200" y="4397276"/>
            <a:ext cx="108204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al método: ObtenerEntidades de la instancia: claseBase, pasando los siguientes parámetros: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"usp_listafrecuencia": El nombre del procedimiento almacenado que se ejecutará para obtener las frecuencias.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"cod_frec": El nombre de la columna que contiene el código de la frecuencia,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“nom_frec": El nombre de la columna que contiene el nombre de la frecuencia, en el resultado del procedimiento almacenado.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EntidadFrecuencia.class: La clase EntidadFrecuencia, que se utilizará para crear instancias de las frecuencias, a partir de los datos obtenidos.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5868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DAE5700-1FA8-62BF-FCE3-51220C62F360}"/>
              </a:ext>
            </a:extLst>
          </p:cNvPr>
          <p:cNvSpPr txBox="1"/>
          <p:nvPr/>
        </p:nvSpPr>
        <p:spPr>
          <a:xfrm>
            <a:off x="152400" y="76200"/>
            <a:ext cx="8686800" cy="1723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La clase ArrayList es una implementación de la interfaz List, en el lenguaje de programación Java.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6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Proporciona una estructura de datos dinámica que puede contener una colección de elementos y crecer o disminuir automáticamente según sea necesario.</a:t>
            </a:r>
            <a:endParaRPr lang="es-PE" sz="2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664B5E-6AD3-77E1-C272-C75A530224D4}"/>
              </a:ext>
            </a:extLst>
          </p:cNvPr>
          <p:cNvSpPr txBox="1"/>
          <p:nvPr/>
        </p:nvSpPr>
        <p:spPr>
          <a:xfrm>
            <a:off x="152400" y="1905000"/>
            <a:ext cx="118872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342900" indent="-342900" algn="just">
              <a:buFont typeface="Wingdings" panose="05000000000000000000" pitchFamily="2" charset="2"/>
              <a:buChar char="q"/>
              <a:defRPr sz="20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A diferencia de los arrays estáticos en Java, donde el tamaño se establece durante la declaración y no se puede cambiar, los objetos ArrayList son flexibles y pueden aumentar o disminuir su tamaño dinámicamente.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A05601-53D9-42B3-C37A-601D038E6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804"/>
          <a:stretch/>
        </p:blipFill>
        <p:spPr>
          <a:xfrm>
            <a:off x="4876800" y="2680464"/>
            <a:ext cx="2964752" cy="410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264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4572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sirven las clases y entidades 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es el proceso, para crear las clases y entidades para ejecutar un procedimiento almacenado 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3AD557-AF84-DA97-BC67-7681605F96F4}"/>
              </a:ext>
            </a:extLst>
          </p:cNvPr>
          <p:cNvSpPr txBox="1"/>
          <p:nvPr/>
        </p:nvSpPr>
        <p:spPr>
          <a:xfrm>
            <a:off x="76200" y="41493"/>
            <a:ext cx="8686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Algunas características importantes de la clase ArrayList son:</a:t>
            </a:r>
          </a:p>
          <a:p>
            <a:pPr algn="just"/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Capacidad dinámica: Un ArrayList puede crecer o reducirse automáticamente a medida que se agregan o eliminan elementos.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Acceso aleatorio: Los elementos en un ArrayList se almacenan en un orden secuencial y se pueden acceder mediante su índice. Esto permite un acceso rápido a cualquier elemento en la lista.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Permite duplicados: A diferencia de algunas implementaciones de lista, un ArrayList puede contener elementos duplicados. Esto significa que varios elementos pueden tener el mismo valor.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Métodos útiles: La clase ArrayList proporciona una variedad de métodos útiles para agregar, eliminar, buscar y manipular elementos en la lista. Algunos de estos métodos incluyen: </a:t>
            </a:r>
            <a:r>
              <a:rPr lang="es-ES" sz="2400" dirty="0" err="1"/>
              <a:t>add</a:t>
            </a:r>
            <a:r>
              <a:rPr lang="es-ES" sz="2400" dirty="0"/>
              <a:t>(), remove(), get(), size(), contains()</a:t>
            </a:r>
            <a:endParaRPr lang="es-PE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2A43FD-C4A4-B451-7F0F-072DB68B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3048000"/>
            <a:ext cx="3232465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92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7C863ED-84B0-9F11-8BC9-39B526760CEC}"/>
              </a:ext>
            </a:extLst>
          </p:cNvPr>
          <p:cNvSpPr/>
          <p:nvPr/>
        </p:nvSpPr>
        <p:spPr>
          <a:xfrm>
            <a:off x="16383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CLASEBASE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871AED-6274-32B8-EF9B-601C87BB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52600"/>
            <a:ext cx="8690891" cy="4888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11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607895-D11D-EE79-6EF0-90335C45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1" y="76200"/>
            <a:ext cx="7248659" cy="3352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57DD553-4B0B-8BFD-C0C6-7602B3D4353E}"/>
              </a:ext>
            </a:extLst>
          </p:cNvPr>
          <p:cNvSpPr txBox="1"/>
          <p:nvPr/>
        </p:nvSpPr>
        <p:spPr>
          <a:xfrm>
            <a:off x="990600" y="1244025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E46320-20D9-9D77-1166-3C3EBE0108FE}"/>
              </a:ext>
            </a:extLst>
          </p:cNvPr>
          <p:cNvSpPr txBox="1"/>
          <p:nvPr/>
        </p:nvSpPr>
        <p:spPr>
          <a:xfrm>
            <a:off x="3581400" y="1447800"/>
            <a:ext cx="1371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D4A3A9-09E9-1AF7-D5C2-41FF40BDEE64}"/>
              </a:ext>
            </a:extLst>
          </p:cNvPr>
          <p:cNvSpPr txBox="1"/>
          <p:nvPr/>
        </p:nvSpPr>
        <p:spPr>
          <a:xfrm>
            <a:off x="6662670" y="1295400"/>
            <a:ext cx="164313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A1B122-84A8-26C9-3214-F9C75A29E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38350"/>
            <a:ext cx="6886575" cy="474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F520344-5F5C-0828-5109-2469D35BA7F1}"/>
              </a:ext>
            </a:extLst>
          </p:cNvPr>
          <p:cNvSpPr txBox="1"/>
          <p:nvPr/>
        </p:nvSpPr>
        <p:spPr>
          <a:xfrm>
            <a:off x="8458200" y="2633246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ClaseBase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7722C8F-DB85-B5F6-3E53-FD680642B261}"/>
              </a:ext>
            </a:extLst>
          </p:cNvPr>
          <p:cNvSpPr txBox="1"/>
          <p:nvPr/>
        </p:nvSpPr>
        <p:spPr>
          <a:xfrm>
            <a:off x="8229600" y="6096000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318927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2992</TotalTime>
  <Words>1820</Words>
  <Application>Microsoft Office PowerPoint</Application>
  <PresentationFormat>Panorámica</PresentationFormat>
  <Paragraphs>195</Paragraphs>
  <Slides>61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7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470</cp:revision>
  <dcterms:created xsi:type="dcterms:W3CDTF">2020-08-20T00:31:08Z</dcterms:created>
  <dcterms:modified xsi:type="dcterms:W3CDTF">2023-07-01T01:42:22Z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